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sldIdLst>
    <p:sldId id="256" r:id="rId2"/>
    <p:sldId id="296" r:id="rId3"/>
    <p:sldId id="299" r:id="rId4"/>
    <p:sldId id="298" r:id="rId5"/>
    <p:sldId id="481" r:id="rId6"/>
    <p:sldId id="268" r:id="rId7"/>
    <p:sldId id="484" r:id="rId8"/>
    <p:sldId id="300" r:id="rId9"/>
    <p:sldId id="485" r:id="rId10"/>
    <p:sldId id="486" r:id="rId11"/>
    <p:sldId id="487" r:id="rId12"/>
    <p:sldId id="489" r:id="rId13"/>
    <p:sldId id="490" r:id="rId14"/>
    <p:sldId id="497" r:id="rId15"/>
    <p:sldId id="482" r:id="rId16"/>
    <p:sldId id="483" r:id="rId17"/>
    <p:sldId id="491" r:id="rId18"/>
    <p:sldId id="492" r:id="rId19"/>
    <p:sldId id="498" r:id="rId20"/>
    <p:sldId id="493" r:id="rId21"/>
    <p:sldId id="494" r:id="rId22"/>
    <p:sldId id="495" r:id="rId23"/>
    <p:sldId id="496" r:id="rId24"/>
    <p:sldId id="310" r:id="rId25"/>
    <p:sldId id="477" r:id="rId26"/>
    <p:sldId id="444" r:id="rId27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0528" autoAdjust="0"/>
  </p:normalViewPr>
  <p:slideViewPr>
    <p:cSldViewPr snapToGrid="0" showGuides="1">
      <p:cViewPr varScale="1">
        <p:scale>
          <a:sx n="82" d="100"/>
          <a:sy n="82" d="100"/>
        </p:scale>
        <p:origin x="17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模板来自于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http://docer.mysoeasy.com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D68293-618E-402F-92F8-2886E2403B1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0044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buFont typeface="Arial" panose="020B0604020202020204" pitchFamily="34" charset="0"/>
      <a:defRPr sz="1400" kern="1200">
        <a:solidFill>
          <a:srgbClr val="FF0000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  <a:buChar char="•"/>
            </a:pPr>
            <a:fld id="{9A0DB2DC-4C9A-4742-B13C-FB6460FD3503}" type="slidenum">
              <a:rPr lang="zh-CN" altLang="en-US" sz="1200" dirty="0">
                <a:solidFill>
                  <a:schemeClr val="tx1"/>
                </a:solidFill>
              </a:rPr>
              <a:pPr lvl="0" algn="r" eaLnBrk="1" hangingPunct="1">
                <a:spcBef>
                  <a:spcPct val="0"/>
                </a:spcBef>
                <a:buChar char="•"/>
              </a:pPr>
              <a:t>1</a:t>
            </a:fld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64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4538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0344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67498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3909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15320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633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717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5738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29334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378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103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570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898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"/>
          <p:cNvPicPr>
            <a:picLocks noChangeAspect="1"/>
          </p:cNvPicPr>
          <p:nvPr userDrawn="1"/>
        </p:nvPicPr>
        <p:blipFill>
          <a:blip r:embed="rId2" cstate="print"/>
          <a:srcRect r="227" b="1678"/>
          <a:stretch>
            <a:fillRect/>
          </a:stretch>
        </p:blipFill>
        <p:spPr>
          <a:xfrm>
            <a:off x="-6350" y="-3175"/>
            <a:ext cx="9158288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KSO_BT1"/>
          <p:cNvSpPr>
            <a:spLocks noGrp="1"/>
          </p:cNvSpPr>
          <p:nvPr>
            <p:ph type="ctrTitle"/>
          </p:nvPr>
        </p:nvSpPr>
        <p:spPr>
          <a:xfrm>
            <a:off x="2097088" y="4406900"/>
            <a:ext cx="6483350" cy="955675"/>
          </a:xfrm>
        </p:spPr>
        <p:txBody>
          <a:bodyPr/>
          <a:lstStyle>
            <a:lvl1pPr algn="ctr">
              <a:defRPr sz="4000" smtClean="0"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/>
          </a:p>
        </p:txBody>
      </p:sp>
      <p:sp>
        <p:nvSpPr>
          <p:cNvPr id="16388" name="KSO_BC1"/>
          <p:cNvSpPr>
            <a:spLocks noGrp="1"/>
          </p:cNvSpPr>
          <p:nvPr>
            <p:ph type="subTitle" idx="1"/>
          </p:nvPr>
        </p:nvSpPr>
        <p:spPr>
          <a:xfrm>
            <a:off x="3335338" y="5476875"/>
            <a:ext cx="4005262" cy="455613"/>
          </a:xfrm>
          <a:prstGeom prst="roundRect">
            <a:avLst>
              <a:gd name="adj" fmla="val 33005"/>
            </a:avLst>
          </a:prstGeom>
          <a:ln>
            <a:solidFill>
              <a:schemeClr val="folHlink"/>
            </a:solidFill>
            <a:round/>
          </a:ln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/>
          </a:p>
        </p:txBody>
      </p:sp>
      <p:sp>
        <p:nvSpPr>
          <p:cNvPr id="9" name="KSO_FD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buNone/>
              <a:defRPr/>
            </a:pPr>
            <a:fld id="{ADAA4726-9599-4923-95A0-18D70A6B7A2F}" type="datetime1">
              <a:rPr kumimoji="0" lang="en-US" altLang="zh-CN" b="0" i="0" kern="1200" cap="none" spc="0" normalizeH="0" baseline="0" noProof="0" smtClean="0">
                <a:latin typeface="+mn-lt"/>
                <a:ea typeface="+mn-ea"/>
                <a:cs typeface="+mn-cs"/>
              </a:rPr>
              <a:t>5/31/2020</a:t>
            </a:fld>
            <a:endParaRPr kumimoji="0" lang="zh-CN" altLang="en-US" b="0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0" name="KSO_FT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tr-TR" altLang="zh-CN">
                <a:cs typeface="+mn-cs"/>
              </a:rPr>
              <a:t>26</a:t>
            </a:r>
            <a:endParaRPr kumimoji="0" lang="zh-CN" altLang="en-US" b="0" i="0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KSO_FN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buNone/>
              <a:defRPr/>
            </a:pPr>
            <a:fld id="{69A4FC6F-15B1-46BD-AB8A-77A61138180E}" type="slidenum">
              <a:rPr kumimoji="0" lang="zh-CN" altLang="en-US" b="0" i="0" kern="1200" cap="none" spc="0" normalizeH="0" baseline="0" noProof="0">
                <a:latin typeface="+mn-lt"/>
                <a:ea typeface="+mn-ea"/>
                <a:cs typeface="+mn-cs"/>
              </a:rPr>
              <a:pPr marL="0" marR="0" indent="0" defTabSz="914400" rtl="0" latinLnBrk="0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b="0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26</a:t>
            </a:r>
            <a:endParaRPr lang="tr-TR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B10DB-5E2F-4D1F-BEB3-7BC12D4F9CC9}" type="datetime1">
              <a:rPr lang="en-US" smtClean="0"/>
              <a:t>5/31/2020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tr-TR" smtClean="0"/>
              <a:pPr/>
              <a:t>‹#›</a:t>
            </a:fld>
            <a:r>
              <a:rPr lang="tr-TR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39938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6FD1DB-435E-4840-8B6A-49D908DA17F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1953984" y="2336801"/>
            <a:ext cx="5236032" cy="1235075"/>
          </a:xfrm>
        </p:spPr>
        <p:txBody>
          <a:bodyPr rtlCol="0">
            <a:normAutofit/>
          </a:bodyPr>
          <a:lstStyle>
            <a:lvl1pPr algn="ctr">
              <a:defRPr lang="en-US" sz="3800" dirty="0">
                <a:effectLst>
                  <a:outerShdw blurRad="60007" dist="88900" dir="15000000" sy="30000" kx="-1800000" algn="b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Baskerville Old Face" panose="02020602080505020303" pitchFamily="18" charset="0"/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983093" y="3650257"/>
            <a:ext cx="3177815" cy="363536"/>
          </a:xfrm>
          <a:prstGeom prst="roundRect">
            <a:avLst>
              <a:gd name="adj" fmla="val 19412"/>
            </a:avLst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tlCol="0" anchor="ctr">
            <a:noAutofit/>
          </a:bodyPr>
          <a:lstStyle>
            <a:lvl1pPr marL="357505" indent="-357505" algn="ctr">
              <a:buNone/>
              <a:def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57D0E5-233E-45E2-90CE-7E4E8676710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>
                <a:cs typeface="+mn-cs"/>
              </a:rPr>
              <a:t>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SO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1953984" y="2336801"/>
            <a:ext cx="5236032" cy="1235075"/>
          </a:xfrm>
        </p:spPr>
        <p:txBody>
          <a:bodyPr rtlCol="0">
            <a:normAutofit/>
          </a:bodyPr>
          <a:lstStyle>
            <a:lvl1pPr algn="ctr">
              <a:defRPr lang="en-US" sz="3800" dirty="0">
                <a:effectLst>
                  <a:outerShdw blurRad="60007" dist="88900" dir="15000000" sy="30000" kx="-1800000" algn="b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Baskerville Old Face" panose="02020602080505020303" pitchFamily="18" charset="0"/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983093" y="3650257"/>
            <a:ext cx="3177815" cy="363536"/>
          </a:xfrm>
          <a:prstGeom prst="roundRect">
            <a:avLst>
              <a:gd name="adj" fmla="val 19412"/>
            </a:avLst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tlCol="0" anchor="ctr">
            <a:noAutofit/>
          </a:bodyPr>
          <a:lstStyle>
            <a:lvl1pPr marL="357505" indent="-357505" algn="ctr">
              <a:buNone/>
              <a:def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9213128" y="-43185"/>
            <a:ext cx="36000" cy="36000"/>
          </a:xfrm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B8DE4A-FDA7-4FB9-BB3F-5EE08FE8D922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>
                <a:cs typeface="+mn-cs"/>
              </a:rPr>
              <a:t>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/26</a:t>
            </a:r>
            <a:endParaRPr lang="zh-CN" altLang="en-US" dirty="0"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 hasCustomPrompt="1"/>
          </p:nvPr>
        </p:nvSpPr>
        <p:spPr>
          <a:xfrm>
            <a:off x="1049867" y="1244600"/>
            <a:ext cx="3810000" cy="4932363"/>
          </a:xfrm>
        </p:spPr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 hasCustomPrompt="1"/>
          </p:nvPr>
        </p:nvSpPr>
        <p:spPr>
          <a:xfrm>
            <a:off x="4889499" y="1244600"/>
            <a:ext cx="3820587" cy="4932363"/>
          </a:xfrm>
        </p:spPr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A2F1D0-55F1-4B4E-B465-9170638F336E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>
                <a:cs typeface="+mn-cs"/>
              </a:rPr>
              <a:t>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 hasCustomPrompt="1"/>
          </p:nvPr>
        </p:nvSpPr>
        <p:spPr>
          <a:xfrm>
            <a:off x="824576" y="2200274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 hasCustomPrompt="1"/>
          </p:nvPr>
        </p:nvSpPr>
        <p:spPr>
          <a:xfrm>
            <a:off x="4823884" y="2200274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BC8B353-E507-454F-863E-7D73D4F7B25B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>
                <a:cs typeface="+mn-cs"/>
              </a:rPr>
              <a:t>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/26</a:t>
            </a:r>
            <a:endParaRPr lang="zh-CN" altLang="en-US" dirty="0"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831DC1-4A3B-4AF5-8409-99B75CBDD93D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>
                <a:cs typeface="+mn-cs"/>
              </a:rPr>
              <a:t>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/26</a:t>
            </a:r>
            <a:endParaRPr lang="zh-CN" altLang="en-US" dirty="0"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5809D-A7A8-4EAA-BF1D-3395E0B025E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>
                <a:cs typeface="+mn-cs"/>
              </a:rPr>
              <a:t>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/26</a:t>
            </a:r>
            <a:endParaRPr lang="zh-CN" altLang="en-US" dirty="0"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26</a:t>
            </a:r>
            <a:endParaRPr lang="tr-TR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B596E-EDCF-412E-A0BC-FACC46C99997}" type="datetime1">
              <a:rPr lang="en-US" smtClean="0"/>
              <a:t>5/31/2020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466417" y="6356350"/>
            <a:ext cx="20574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tr-TR" smtClean="0"/>
              <a:pPr/>
              <a:t>‹#›</a:t>
            </a:fld>
            <a:r>
              <a:rPr lang="tr-TR" dirty="0"/>
              <a:t>/26</a:t>
            </a:r>
          </a:p>
        </p:txBody>
      </p:sp>
    </p:spTree>
    <p:extLst>
      <p:ext uri="{BB962C8B-B14F-4D97-AF65-F5344CB8AC3E}">
        <p14:creationId xmlns:p14="http://schemas.microsoft.com/office/powerpoint/2010/main" val="111911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/>
        </p:nvPicPr>
        <p:blipFill>
          <a:blip r:embed="rId12" cstate="print"/>
          <a:srcRect l="398" t="2419" b="996"/>
          <a:stretch>
            <a:fillRect/>
          </a:stretch>
        </p:blipFill>
        <p:spPr>
          <a:xfrm>
            <a:off x="0" y="-3175"/>
            <a:ext cx="9142413" cy="6738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KSO_BT1"/>
          <p:cNvSpPr>
            <a:spLocks noGrp="1"/>
          </p:cNvSpPr>
          <p:nvPr>
            <p:ph type="title"/>
          </p:nvPr>
        </p:nvSpPr>
        <p:spPr>
          <a:xfrm>
            <a:off x="2686050" y="484188"/>
            <a:ext cx="6138863" cy="7000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KSO_BC1"/>
          <p:cNvSpPr>
            <a:spLocks noGrp="1"/>
          </p:cNvSpPr>
          <p:nvPr>
            <p:ph type="body" idx="1"/>
          </p:nvPr>
        </p:nvSpPr>
        <p:spPr>
          <a:xfrm>
            <a:off x="400050" y="1366838"/>
            <a:ext cx="8458200" cy="51927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613649-FC19-4B79-BF41-597F41B4355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>
                <a:cs typeface="+mn-cs"/>
              </a:rPr>
              <a:t>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rtl="0">
              <a:defRPr/>
            </a:pPr>
            <a:endParaRPr lang="zh-CN" altLang="en-US" dirty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  <a:cs typeface="+mj-cs"/>
        </a:defRPr>
      </a:lvl1pPr>
      <a:lvl2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2pPr>
      <a:lvl3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3pPr>
      <a:lvl4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4pPr>
      <a:lvl5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5pPr>
      <a:lvl6pPr marL="457200"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6pPr>
      <a:lvl7pPr marL="914400"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7pPr>
      <a:lvl8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8pPr>
      <a:lvl9pPr marL="1828800"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9pPr>
    </p:titleStyle>
    <p:bodyStyle>
      <a:lvl1pPr marL="357505" indent="-357505" algn="just" rtl="0" fontAlgn="base">
        <a:spcBef>
          <a:spcPts val="1600"/>
        </a:spcBef>
        <a:spcAft>
          <a:spcPct val="0"/>
        </a:spcAft>
        <a:buClr>
          <a:srgbClr val="6599E5"/>
        </a:buClr>
        <a:buSzPct val="60000"/>
        <a:buFont typeface="Wingdings" panose="05000000000000000000" pitchFamily="2" charset="2"/>
        <a:buChar char=""/>
        <a:defRPr sz="2000" kern="1200">
          <a:solidFill>
            <a:schemeClr val="accent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357505" indent="-357505" algn="just" rtl="0" fontAlgn="base">
        <a:lnSpc>
          <a:spcPct val="130000"/>
        </a:lnSpc>
        <a:spcBef>
          <a:spcPct val="0"/>
        </a:spcBef>
        <a:spcAft>
          <a:spcPts val="600"/>
        </a:spcAft>
        <a:buClr>
          <a:srgbClr val="71C7E1"/>
        </a:buClr>
        <a:buFont typeface="幼圆" pitchFamily="49" charset="-122"/>
        <a:buChar char=" "/>
        <a:defRPr sz="1600" kern="1200">
          <a:solidFill>
            <a:srgbClr val="7D7D7D"/>
          </a:solidFill>
          <a:latin typeface="幼圆" pitchFamily="49" charset="-122"/>
          <a:ea typeface="幼圆" pitchFamily="49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tqSSz-gh94" TargetMode="External"/><Relationship Id="rId2" Type="http://schemas.openxmlformats.org/officeDocument/2006/relationships/hyperlink" Target="https://github.com/bnymnsogut/GomuluMobilProjesi_MM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20502237/how-to-save-captured-image-to-disk-using-pygame" TargetMode="External"/><Relationship Id="rId3" Type="http://schemas.openxmlformats.org/officeDocument/2006/relationships/hyperlink" Target="https://forums.xilinx.com/t5/General-Technical-Discussion/Sending-an-Image-file-via-UART/td-p/528991" TargetMode="External"/><Relationship Id="rId7" Type="http://schemas.openxmlformats.org/officeDocument/2006/relationships/hyperlink" Target="https://maker.robotistan.com/raspberry-pi-dersleri-9-hc-sr04-ultrasonik-mesafe-sensor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dn-shop.adafruit.com/datasheets/sim800_series_at_command_manual_v1.01.pdf" TargetMode="External"/><Relationship Id="rId5" Type="http://schemas.openxmlformats.org/officeDocument/2006/relationships/hyperlink" Target="https://cdn-shop.adafruit.com/datasheets/sim800_series_mms_application_note_v1.00.pdf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github.com/fpie/nadhat/blob/0658b2ab30f2503870811e90f9e6e1e4ba06bc67/software/mms.py#L107" TargetMode="External"/><Relationship Id="rId9" Type="http://schemas.openxmlformats.org/officeDocument/2006/relationships/hyperlink" Target="https://www.studytonight.com/post/capture-videos-and-images-with-python-part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/>
          </p:cNvSpPr>
          <p:nvPr>
            <p:ph type="ctrTitle"/>
          </p:nvPr>
        </p:nvSpPr>
        <p:spPr>
          <a:xfrm>
            <a:off x="4501175" y="3924305"/>
            <a:ext cx="4642825" cy="1396388"/>
          </a:xfrm>
          <a:ln/>
        </p:spPr>
        <p:txBody>
          <a:bodyPr vert="horz" wrap="square" lIns="91440" tIns="45720" rIns="91440" bIns="45720" anchor="b"/>
          <a:lstStyle/>
          <a:p>
            <a:pPr eaLnBrk="1" hangingPunct="1">
              <a:spcBef>
                <a:spcPts val="0"/>
              </a:spcBef>
              <a:buClr>
                <a:srgbClr val="6599E5"/>
              </a:buClr>
              <a:buSzPct val="60000"/>
            </a:pPr>
            <a:r>
              <a:rPr lang="tr-TR" altLang="zh-CN" sz="2000" dirty="0" err="1">
                <a:latin typeface="Times New Roman" pitchFamily="18" charset="0"/>
                <a:cs typeface="Times New Roman" pitchFamily="18" charset="0"/>
              </a:rPr>
              <a:t>Raspberry</a:t>
            </a:r>
            <a:r>
              <a:rPr lang="tr-TR" altLang="zh-CN" sz="2000" dirty="0">
                <a:latin typeface="Times New Roman" pitchFamily="18" charset="0"/>
                <a:cs typeface="Times New Roman" pitchFamily="18" charset="0"/>
              </a:rPr>
              <a:t> Pi ile Kapı Güvenlik Sistemi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9" name="Rectangle 6"/>
          <p:cNvSpPr>
            <a:spLocks noGrp="1"/>
          </p:cNvSpPr>
          <p:nvPr>
            <p:ph type="subTitle" idx="1"/>
          </p:nvPr>
        </p:nvSpPr>
        <p:spPr>
          <a:xfrm>
            <a:off x="6096439" y="6129855"/>
            <a:ext cx="2912912" cy="662157"/>
          </a:xfrm>
          <a:ln>
            <a:solidFill>
              <a:schemeClr val="folHlink">
                <a:alpha val="0"/>
              </a:schemeClr>
            </a:solidFill>
          </a:ln>
        </p:spPr>
        <p:txBody>
          <a:bodyPr vert="horz" wrap="square" lIns="91440" tIns="45720" rIns="91440" bIns="45720" anchor="ctr"/>
          <a:lstStyle/>
          <a:p>
            <a:pPr algn="r">
              <a:lnSpc>
                <a:spcPct val="90000"/>
              </a:lnSpc>
              <a:spcBef>
                <a:spcPts val="0"/>
              </a:spcBef>
            </a:pPr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BÜNYAMİN SÖĞÜT</a:t>
            </a:r>
          </a:p>
          <a:p>
            <a:pPr algn="r">
              <a:lnSpc>
                <a:spcPct val="90000"/>
              </a:lnSpc>
              <a:spcBef>
                <a:spcPts val="0"/>
              </a:spcBef>
            </a:pPr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523119043</a:t>
            </a:r>
          </a:p>
        </p:txBody>
      </p:sp>
      <p:sp>
        <p:nvSpPr>
          <p:cNvPr id="5" name="Rectangle 5"/>
          <p:cNvSpPr txBox="1">
            <a:spLocks/>
          </p:cNvSpPr>
          <p:nvPr/>
        </p:nvSpPr>
        <p:spPr>
          <a:xfrm>
            <a:off x="3810726" y="65987"/>
            <a:ext cx="5210348" cy="89675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b">
            <a:norm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800" b="1" kern="1200" dirty="0">
                <a:solidFill>
                  <a:schemeClr val="accent1"/>
                </a:solidFill>
                <a:effectLst>
                  <a:outerShdw blurRad="60007" dist="88900" dir="15000000" sy="30000" kx="-1800000" algn="b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Baskerville Old Face" panose="02020602080505020303" pitchFamily="18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6599E5"/>
              </a:buClr>
              <a:buSzPct val="60000"/>
            </a:pPr>
            <a:r>
              <a:rPr lang="tr-TR" altLang="zh-CN" sz="1800" dirty="0">
                <a:latin typeface="Times New Roman" pitchFamily="18" charset="0"/>
                <a:cs typeface="Times New Roman" pitchFamily="18" charset="0"/>
              </a:rPr>
              <a:t>Marmara Üniversitesi</a:t>
            </a:r>
          </a:p>
          <a:p>
            <a:pPr algn="r" eaLnBrk="1" hangingPunct="1">
              <a:spcBef>
                <a:spcPts val="0"/>
              </a:spcBef>
              <a:buClr>
                <a:srgbClr val="6599E5"/>
              </a:buClr>
              <a:buSzPct val="60000"/>
            </a:pPr>
            <a:r>
              <a:rPr lang="tr-TR" altLang="zh-CN" sz="1800" dirty="0">
                <a:latin typeface="Times New Roman" pitchFamily="18" charset="0"/>
                <a:cs typeface="Times New Roman" pitchFamily="18" charset="0"/>
              </a:rPr>
              <a:t>Gömülü Sistemler ile Mobil Uygulamalar</a:t>
            </a:r>
          </a:p>
          <a:p>
            <a:pPr algn="r" eaLnBrk="1" hangingPunct="1">
              <a:spcBef>
                <a:spcPts val="0"/>
              </a:spcBef>
              <a:buClr>
                <a:srgbClr val="6599E5"/>
              </a:buClr>
              <a:buSzPct val="60000"/>
            </a:pPr>
            <a:r>
              <a:rPr lang="tr-TR" altLang="zh-CN" sz="1800" dirty="0">
                <a:latin typeface="Times New Roman" pitchFamily="18" charset="0"/>
                <a:cs typeface="Times New Roman" pitchFamily="18" charset="0"/>
              </a:rPr>
              <a:t>EEM7042</a:t>
            </a:r>
          </a:p>
        </p:txBody>
      </p:sp>
      <p:pic>
        <p:nvPicPr>
          <p:cNvPr id="33796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3FDFEEBF-989D-4E0C-91DC-4CF7E40DBFA0}"/>
              </a:ext>
            </a:extLst>
          </p:cNvPr>
          <p:cNvSpPr txBox="1">
            <a:spLocks/>
          </p:cNvSpPr>
          <p:nvPr/>
        </p:nvSpPr>
        <p:spPr>
          <a:xfrm>
            <a:off x="1055574" y="6129856"/>
            <a:ext cx="4278304" cy="662157"/>
          </a:xfrm>
          <a:prstGeom prst="roundRect">
            <a:avLst>
              <a:gd name="adj" fmla="val 33005"/>
            </a:avLst>
          </a:prstGeom>
          <a:noFill/>
          <a:ln w="9525">
            <a:solidFill>
              <a:schemeClr val="folHlink">
                <a:alpha val="0"/>
              </a:schemeClr>
            </a:solidFill>
            <a:round/>
          </a:ln>
        </p:spPr>
        <p:txBody>
          <a:bodyPr vert="horz" wrap="square" lIns="91440" tIns="45720" rIns="91440" bIns="45720" anchor="ctr"/>
          <a:lstStyle>
            <a:lvl1pPr marL="0" indent="0" algn="ctr" rtl="0" fontAlgn="base">
              <a:spcBef>
                <a:spcPts val="1600"/>
              </a:spcBef>
              <a:spcAft>
                <a:spcPct val="0"/>
              </a:spcAft>
              <a:buClr>
                <a:srgbClr val="6599E5"/>
              </a:buClr>
              <a:buSzPct val="60000"/>
              <a:buFont typeface="Wingdings" panose="05000000000000000000" pitchFamily="2" charset="2"/>
              <a:buNone/>
              <a:defRPr sz="2000" kern="1200" smtClean="0">
                <a:solidFill>
                  <a:schemeClr val="accent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357505" indent="-357505" algn="just" rtl="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71C7E1"/>
              </a:buClr>
              <a:buFont typeface="幼圆" pitchFamily="49" charset="-122"/>
              <a:buChar char=" "/>
              <a:defRPr sz="1600" kern="1200">
                <a:solidFill>
                  <a:srgbClr val="7D7D7D"/>
                </a:solidFill>
                <a:latin typeface="幼圆" pitchFamily="49" charset="-122"/>
                <a:ea typeface="幼圆" pitchFamily="49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0"/>
              </a:spcBef>
            </a:pPr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DANIŞMAN </a:t>
            </a: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</a:pPr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YRD.DOÇ.DR. SERKAN AYDIN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87E2F11C-6A0C-485F-A4AC-EB59AE9827A7}"/>
              </a:ext>
            </a:extLst>
          </p:cNvPr>
          <p:cNvSpPr/>
          <p:nvPr/>
        </p:nvSpPr>
        <p:spPr>
          <a:xfrm>
            <a:off x="-6132" y="65987"/>
            <a:ext cx="1107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29.05.2020</a:t>
            </a:r>
            <a:endParaRPr lang="tr-TR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HC-SR04 </a:t>
            </a:r>
            <a:r>
              <a:rPr lang="tr-TR" sz="2000" dirty="0" err="1"/>
              <a:t>Ultrasonik</a:t>
            </a:r>
            <a:r>
              <a:rPr lang="tr-TR" sz="2000" dirty="0"/>
              <a:t> Mesafe </a:t>
            </a:r>
            <a:r>
              <a:rPr lang="tr-TR" sz="2000" dirty="0" err="1"/>
              <a:t>Sensörü</a:t>
            </a:r>
            <a:r>
              <a:rPr lang="tr-TR" sz="2000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67" y="1366838"/>
            <a:ext cx="8954965" cy="5192712"/>
          </a:xfrm>
        </p:spPr>
        <p:txBody>
          <a:bodyPr>
            <a:noAutofit/>
          </a:bodyPr>
          <a:lstStyle/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Sesin havada yayılma hızı 340m/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sn’dir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. Yani ses 1,000,000us’de 340000mm yol kat eder. O halde 1us de ne kadar yol kat edeceği hesaplanırsa; 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x=340,000mm/1,000,000us x=34/100 bulunur. Yani ses 1us de 0.34mm yol alır. 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O halde ses hem gidecek hem de dönecek dolayısı ile ikiye bölüyoruz.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Mesafe(mm)=(süre(us)*34)/200 olarak bulunur. Mesafe(cm)=(süre(us)*0.017) olur.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endParaRPr lang="tr-TR" sz="18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498624-50F5-473A-B31D-7FA996177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38" y="3679550"/>
            <a:ext cx="4570022" cy="2880000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830F3304-AE7A-4743-A888-FC88E13D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0CD16275-5D05-495C-AFEF-ACC90899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10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46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HP Pro </a:t>
            </a:r>
            <a:r>
              <a:rPr lang="tr-TR" sz="2000" dirty="0" err="1"/>
              <a:t>Webcam</a:t>
            </a:r>
            <a:r>
              <a:rPr lang="tr-TR" sz="2000" dirty="0"/>
              <a:t> (AU165AA)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67" y="1366838"/>
            <a:ext cx="4979607" cy="5192712"/>
          </a:xfrm>
        </p:spPr>
        <p:txBody>
          <a:bodyPr>
            <a:noAutofit/>
          </a:bodyPr>
          <a:lstStyle/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Mesafe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sensörü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beklenmedik bir durum algıladığında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mikrodenetleyice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haber vermektedir. Ardından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mikrodenetleyiciye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kameraya fotoğraf çekmesi komutunu verir.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Sistemde kullanılan kamera : HP Pro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Webcam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(AU165AA) . Kullanılan kameranın çözünürlüğü saniyede 30 kareye kadar 640 x 480 değerindedir. USB 2.0 ile diğer cihazlara bağlantısı yapılabilir.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E5BF8A0-56DB-49C4-B939-2F03A885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074" y="1343392"/>
            <a:ext cx="3960000" cy="4875830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0BE32C31-0E0A-4DE5-B357-D8461ABD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888AC3D-A4E2-4813-9C4A-ACC330BC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11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14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Sim800L Modülü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19225" y="3763108"/>
            <a:ext cx="6305548" cy="2772996"/>
          </a:xfrm>
        </p:spPr>
        <p:txBody>
          <a:bodyPr>
            <a:noAutofit/>
          </a:bodyPr>
          <a:lstStyle/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Sim800L Teknik Detaylar: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Çip: SIM800L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Voltaj: 3.4 - 4.2 V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Desteklediği Ağ: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Quad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band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(850/900/1800/1900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mhz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)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Boyutlar: 2.5 cm x 2.3 cm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Güç Tasarrufu: Uyku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modunda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tipik güç tüketimi 0.7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mA</a:t>
            </a:r>
            <a:endParaRPr lang="tr-TR" sz="18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916C977-7E55-4485-B0C5-5DD13568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184275"/>
            <a:ext cx="9001125" cy="2381250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B448A4AA-C31C-4ABB-9055-C6955DD58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6843EE26-7C6D-4858-8E44-927E3966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12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0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Sim800L Modülü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402251"/>
            <a:ext cx="4336073" cy="4053498"/>
          </a:xfrm>
        </p:spPr>
        <p:txBody>
          <a:bodyPr>
            <a:noAutofit/>
          </a:bodyPr>
          <a:lstStyle/>
          <a:p>
            <a:pPr marL="0" indent="0" algn="l" eaLnBrk="0" hangingPunct="0">
              <a:lnSpc>
                <a:spcPct val="170000"/>
              </a:lnSpc>
              <a:spcBef>
                <a:spcPct val="0"/>
              </a:spcBef>
              <a:buNone/>
            </a:pPr>
            <a:r>
              <a:rPr lang="tr-TR" sz="1800" b="1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Sim800L Özellikleri: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Standart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Arduino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Leonardo ile uyumlu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Dört Bantlı 850/900/1800/1900 MHZ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Kulaklık ve Mikrofon girişi desteği 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Kullanışlı harici SIM kart yuvası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AT komutları ile kontrol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Bluetooth desteği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Destek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fm</a:t>
            </a:r>
            <a:endParaRPr lang="tr-TR" sz="18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itchFamily="18" charset="0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4C8FAE61-66B5-49C8-91C1-04EBC1B778FC}"/>
              </a:ext>
            </a:extLst>
          </p:cNvPr>
          <p:cNvSpPr txBox="1">
            <a:spLocks/>
          </p:cNvSpPr>
          <p:nvPr/>
        </p:nvSpPr>
        <p:spPr>
          <a:xfrm>
            <a:off x="4021015" y="1402251"/>
            <a:ext cx="4911970" cy="4698267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57505" indent="-357505" algn="just" rtl="0" fontAlgn="base">
              <a:spcBef>
                <a:spcPts val="1600"/>
              </a:spcBef>
              <a:spcAft>
                <a:spcPct val="0"/>
              </a:spcAft>
              <a:buClr>
                <a:srgbClr val="6599E5"/>
              </a:buClr>
              <a:buSzPct val="60000"/>
              <a:buFont typeface="Wingdings" panose="05000000000000000000" pitchFamily="2" charset="2"/>
              <a:buChar char="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357505" indent="-357505" algn="just" rtl="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71C7E1"/>
              </a:buClr>
              <a:buFont typeface="幼圆" pitchFamily="49" charset="-122"/>
              <a:buChar char=" "/>
              <a:defRPr sz="1600" kern="1200">
                <a:solidFill>
                  <a:srgbClr val="7D7D7D"/>
                </a:solidFill>
                <a:latin typeface="幼圆" pitchFamily="49" charset="-122"/>
                <a:ea typeface="幼圆" pitchFamily="49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70000"/>
              </a:lnSpc>
              <a:spcBef>
                <a:spcPct val="0"/>
              </a:spcBef>
              <a:buNone/>
            </a:pPr>
            <a:r>
              <a:rPr lang="tr-TR" sz="1800" b="1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Sim800L Uygulamaları: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Arama yapma ve arama cevaplama </a:t>
            </a:r>
          </a:p>
          <a:p>
            <a:pPr marL="0" indent="0" algn="l">
              <a:lnSpc>
                <a:spcPct val="170000"/>
              </a:lnSpc>
              <a:spcBef>
                <a:spcPct val="0"/>
              </a:spcBef>
              <a:buNone/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(Kulaklık ya da harici hoparlör ve mikrofon ile)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SMS mesajları gönderme ve SMS alma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MMS mesajları gönderme ve MMS alma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Komutla test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GPRS gönderme ve alma (TCP/IP, HTTP, vb.) .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Bluetooth iletişimi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FM radyo yayınları tarama ve alma</a:t>
            </a:r>
          </a:p>
        </p:txBody>
      </p:sp>
      <p:pic>
        <p:nvPicPr>
          <p:cNvPr id="6" name="Picture 4" descr="Marmara Üniversitesi - Anlatsın">
            <a:extLst>
              <a:ext uri="{FF2B5EF4-FFF2-40B4-BE49-F238E27FC236}">
                <a16:creationId xmlns:a16="http://schemas.microsoft.com/office/drawing/2014/main" id="{2F118DE7-0425-4C0B-8359-8D6E2E3A1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131735AC-BA43-484B-9A53-5DA1FAB4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13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00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MMS AT Komutları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65D8C57-E0EF-4ED5-8FAA-9C5F5981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47" y="1184275"/>
            <a:ext cx="4436505" cy="5040000"/>
          </a:xfrm>
          <a:prstGeom prst="rect">
            <a:avLst/>
          </a:prstGeom>
        </p:spPr>
      </p:pic>
      <p:pic>
        <p:nvPicPr>
          <p:cNvPr id="8" name="Picture 4" descr="Marmara Üniversitesi - Anlatsın">
            <a:extLst>
              <a:ext uri="{FF2B5EF4-FFF2-40B4-BE49-F238E27FC236}">
                <a16:creationId xmlns:a16="http://schemas.microsoft.com/office/drawing/2014/main" id="{6FE82E31-973C-4FD3-9A5D-C59BD3D6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A7394BE-4FB7-40B8-A764-FC7E0D37B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14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27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88028599-E141-4D74-A1CD-60364B133AF3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Proje Görselleri</a:t>
            </a:r>
          </a:p>
        </p:txBody>
      </p:sp>
      <p:pic>
        <p:nvPicPr>
          <p:cNvPr id="4" name="Resim 3" descr="tablo, metre içeren bir resim&#10;&#10;Açıklama otomatik olarak oluşturuldu">
            <a:extLst>
              <a:ext uri="{FF2B5EF4-FFF2-40B4-BE49-F238E27FC236}">
                <a16:creationId xmlns:a16="http://schemas.microsoft.com/office/drawing/2014/main" id="{2643ACCA-0F04-4AEA-9C79-DA2B7EB099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36" y="1366905"/>
            <a:ext cx="3395954" cy="4525108"/>
          </a:xfrm>
          <a:prstGeom prst="rect">
            <a:avLst/>
          </a:prstGeom>
        </p:spPr>
      </p:pic>
      <p:pic>
        <p:nvPicPr>
          <p:cNvPr id="9" name="Resim 8" descr="iç mekan, oturma, küçük, tablo içeren bir resim&#10;&#10;Açıklama otomatik olarak oluşturuldu">
            <a:extLst>
              <a:ext uri="{FF2B5EF4-FFF2-40B4-BE49-F238E27FC236}">
                <a16:creationId xmlns:a16="http://schemas.microsoft.com/office/drawing/2014/main" id="{2108F59C-77A6-4C68-AF8F-42B6F2BEA5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41" y="1366901"/>
            <a:ext cx="3395952" cy="4525105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E026AFAC-FFE5-4645-BFA8-373BDC3B88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15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3802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main.py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Proje başlangıç kodumuz budur. 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Bu kodun içinde mesafe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sensörü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ölçümleri yapılır. Eşik değerini geçip geçmediği kontrol edilir. Değeri geçtiyse fotoğraf çekilir ve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mms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gönderilir.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322A49A-3B6C-48F3-A15A-D3228BD8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42" y="2453596"/>
            <a:ext cx="5972175" cy="4229100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F25361-D855-4D6B-BE8D-46A4C259E4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16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9293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camera.py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Mesafe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sensörü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ölçüm sonucu eşik değerini geçtiği yöndeyse fotoğraf çekme işlemi bu dosya ile yapılır.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013A7F1-5B8E-478D-875A-709161405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917" y="2081212"/>
            <a:ext cx="6105525" cy="4457700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4B20223-21A0-4353-B09A-200B1A7D2E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17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12057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mmsconf.py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MMS başlangıç ayarları burada yapılır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5D4E6D4-4B27-493B-9D32-999BA4424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" y="1816127"/>
            <a:ext cx="9000000" cy="4031318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E656579-6556-430F-9633-0427D98275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18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721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mmssend.py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 err="1"/>
              <a:t>Uart</a:t>
            </a:r>
            <a:r>
              <a:rPr lang="tr-TR" sz="2000" dirty="0"/>
              <a:t> ile Resim Gönderme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DE8E5B3-7EAF-41BD-8C6F-F5A0AFA810E2}"/>
              </a:ext>
            </a:extLst>
          </p:cNvPr>
          <p:cNvSpPr/>
          <p:nvPr/>
        </p:nvSpPr>
        <p:spPr>
          <a:xfrm>
            <a:off x="400049" y="1869122"/>
            <a:ext cx="78412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UART ile resim göndermek için resmi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byte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larına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ayırıp o şekilde UART portuna basmak gerekiyor.</a:t>
            </a:r>
          </a:p>
          <a:p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Mb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lık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bir resim 9600 baud haberleşmede aşağıdaki formül ile süresi hesaplanır.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Bu süreye göre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timeout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değeri ayarlanır.</a:t>
            </a:r>
          </a:p>
          <a:p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Resim_1Mb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= 1 * 1024 * 1024 * 8 [bits] </a:t>
            </a:r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Resim_1Mb /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9600 [bits/sec] = 873.81 sec = 14.56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dk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da gönderilir.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1192E3-2AC8-48CB-89B5-BF672038FB0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19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851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5A629A6-F296-4986-9DB1-171338B9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1184275"/>
            <a:ext cx="4429125" cy="5143500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Amacı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00050" y="1366838"/>
            <a:ext cx="3843704" cy="5192712"/>
          </a:xfrm>
        </p:spPr>
        <p:txBody>
          <a:bodyPr/>
          <a:lstStyle/>
          <a:p>
            <a:pPr marL="0" indent="0" algn="l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tr-TR" sz="1800" b="1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Projenin amacı:</a:t>
            </a:r>
          </a:p>
          <a:p>
            <a:pPr marL="0" indent="0" algn="l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ARM mimarisine sahip bir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mikrodenetleyici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olan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Raspberry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Pi kartı ile HC-SR04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Ultrasonik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Mesafe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Sensörü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kullanılarak  kapının açılıp açılmadığı kontrol edilip, kapı izinsiz açıldığında kameradan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foroğraf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çekilip anlık olarak kullanıcıya e-posta ayrıca SiM800L Modülü kullanılarak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sms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ve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mms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gönderilecektir.</a:t>
            </a:r>
          </a:p>
          <a:p>
            <a:pPr marL="0" indent="0" algn="l" eaLnBrk="0" hangingPunct="0">
              <a:spcBef>
                <a:spcPct val="0"/>
              </a:spcBef>
              <a:buNone/>
            </a:pPr>
            <a:endParaRPr lang="tr-TR" sz="1800" dirty="0">
              <a:solidFill>
                <a:schemeClr val="tx1"/>
              </a:solidFill>
              <a:latin typeface="Times New Roman" pitchFamily="18" charset="0"/>
              <a:ea typeface="SimSun" panose="02010600030101010101" pitchFamily="2" charset="-122"/>
              <a:cs typeface="Times New Roman" pitchFamily="18" charset="0"/>
            </a:endParaRPr>
          </a:p>
        </p:txBody>
      </p:sp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23CBF9E4-3769-4D0C-B149-A1599CAB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DDA40FF7-2A48-4390-9826-D094DC96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139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mmssend.py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Fotoğraf çekildikten sonra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mms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gönderme işlemi bu dosya ile yapılır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DAE259B-3FE8-465D-A86B-CE130ED5B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8" y="1890169"/>
            <a:ext cx="9000000" cy="3029197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D82218E3-1C62-4495-9EE7-E4A9CFAF47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20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7639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912ACD9-65E8-4D7D-8E90-C26B01E5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3" y="1479799"/>
            <a:ext cx="9000000" cy="48556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884" y="1169035"/>
            <a:ext cx="80499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mmssend.py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85E90C5-8125-49EF-A9F5-1043544A67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21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8172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4C7B2C0-1543-4075-8C5A-781F782A6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3" y="1746575"/>
            <a:ext cx="9000000" cy="47168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884" y="1169035"/>
            <a:ext cx="804992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smssend.py</a:t>
            </a:r>
          </a:p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SMS göndermek için gerekli dosyadır.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AB56938-2874-46A7-815B-C5950FB08E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22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2800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sendmail.py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82F27B8-7395-46EE-B467-D549BA05E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" y="1889746"/>
            <a:ext cx="9000000" cy="3030028"/>
          </a:xfrm>
          <a:prstGeom prst="rect">
            <a:avLst/>
          </a:prstGeo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4AB028F-A9BC-48BC-BBD4-0A4B0004D9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23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53830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Projede kullanılan gerekli dosyalar, kodlar ve kaynaklar aşağıdaki GitHub linkinde yer almaktadır:</a:t>
            </a:r>
          </a:p>
          <a:p>
            <a:r>
              <a:rPr lang="tr-TR" dirty="0">
                <a:hlinkClick r:id="rId2"/>
              </a:rPr>
              <a:t>https://github.com/bnymnsogut/GomuluMobilProjesi_MMS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Projenin detaylı videosuna </a:t>
            </a:r>
            <a:r>
              <a:rPr lang="tr-TR" dirty="0" err="1"/>
              <a:t>aşağıki</a:t>
            </a:r>
            <a:r>
              <a:rPr lang="tr-TR" dirty="0"/>
              <a:t> linkten ulaşabilirsiniz</a:t>
            </a:r>
          </a:p>
          <a:p>
            <a:r>
              <a:rPr lang="tr-TR" dirty="0">
                <a:hlinkClick r:id="rId3"/>
              </a:rPr>
              <a:t>https://youtu.be/WtqSSz-gh94</a:t>
            </a:r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7C0FB72-887C-4C26-8E8B-C43165A1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24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21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5" y="1169035"/>
            <a:ext cx="793623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itchFamily="18" charset="0"/>
                <a:cs typeface="Times New Roman" pitchFamily="18" charset="0"/>
                <a:hlinkClick r:id="rId3"/>
              </a:rPr>
              <a:t>https://forums.xilinx.com/t5/General-Technical-Discussion/Sending-an-Image-file-via-UART/td-p/528991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itchFamily="18" charset="0"/>
                <a:cs typeface="Times New Roman" pitchFamily="18" charset="0"/>
                <a:hlinkClick r:id="rId4"/>
              </a:rPr>
              <a:t>https://github.com/fpie/nadhat/blob/0658b2ab30f2503870811e90f9e6e1e4ba06bc67/software/mms.py#L107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5"/>
              </a:rPr>
              <a:t>https://cdn-shop.adafruit.com/datasheets/sim800_series_mms_application_note_v1.00.pdf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6"/>
              </a:rPr>
              <a:t>https://cdn-shop.adafruit.com/datasheets/sim800_series_at_command_manual_v1.01.pdf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7"/>
              </a:rPr>
              <a:t>https://maker.robotistan.com/raspberry-pi-dersleri-9-hc-sr04-ultrasonik-mesafe-sensoru/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8"/>
              </a:rPr>
              <a:t>https://stackoverflow.com/questions/20502237/how-to-save-captured-image-to-disk-using-pygame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9"/>
              </a:rPr>
              <a:t>https://www.studytonight.com/post/capture-videos-and-images-with-python-part2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4F82DBDD-04E7-44BB-B06B-C7B1C11CC014}"/>
              </a:ext>
            </a:extLst>
          </p:cNvPr>
          <p:cNvSpPr/>
          <p:nvPr/>
        </p:nvSpPr>
        <p:spPr>
          <a:xfrm>
            <a:off x="7072972" y="567337"/>
            <a:ext cx="13758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err="1">
                <a:latin typeface="Times New Roman" pitchFamily="18" charset="0"/>
                <a:cs typeface="Times New Roman" pitchFamily="18" charset="0"/>
              </a:rPr>
              <a:t>References</a:t>
            </a:r>
            <a:endParaRPr lang="tr-T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97221E7-280A-44AC-8BE9-B5194E3C86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25</a:t>
            </a:fld>
            <a:r>
              <a:rPr lang="tr-TR"/>
              <a:t>/26</a:t>
            </a:r>
            <a:endParaRPr lang="tr-T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026" y="2043663"/>
            <a:ext cx="4578895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6000" b="0" kern="1200" spc="-1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TEŞEKKÜRLER</a:t>
            </a: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09ECB99-29FA-4A75-9C81-2CA8F80D64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26</a:t>
            </a:fld>
            <a:r>
              <a:rPr lang="tr-TR"/>
              <a:t>/26</a:t>
            </a:r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PI2-MODB-V1.2 - RASPBERRY-PI - Evaluation Board, Raspberry Pi 2 ...">
            <a:extLst>
              <a:ext uri="{FF2B5EF4-FFF2-40B4-BE49-F238E27FC236}">
                <a16:creationId xmlns:a16="http://schemas.microsoft.com/office/drawing/2014/main" id="{B90C9F8A-EBF8-433E-BA38-C6D7A227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10" y="1158194"/>
            <a:ext cx="2628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Gereksinimleri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DONANIM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Raspberry Pi 2B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HC-SR04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Ultrasonik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Mesafe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Sensörü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SiM800L GSM GPRS Modülü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HP Pro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Webcam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(AU165AA)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Micro SD Kart 16 GB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Adaptör 5V-2A  Micro-USB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Bağlantı için gerekli kablolar</a:t>
            </a:r>
          </a:p>
          <a:p>
            <a:pPr marL="342900" lvl="1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İŞLETİM SİSTEMİ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Raspbian İşletim Sistemi</a:t>
            </a:r>
          </a:p>
          <a:p>
            <a:pPr marL="342900" lvl="1" indent="0">
              <a:buNone/>
            </a:pPr>
            <a:endParaRPr lang="tr-TR" dirty="0"/>
          </a:p>
          <a:p>
            <a:pPr marL="342900" lvl="1" indent="0">
              <a:buNone/>
            </a:pPr>
            <a:endParaRPr lang="tr-TR" dirty="0"/>
          </a:p>
        </p:txBody>
      </p:sp>
      <p:pic>
        <p:nvPicPr>
          <p:cNvPr id="1028" name="Picture 4" descr="Toshiba Exceria 16 GB 90MB/s Class10 THN-M302R0160EA Micro SD Kart ...">
            <a:extLst>
              <a:ext uri="{FF2B5EF4-FFF2-40B4-BE49-F238E27FC236}">
                <a16:creationId xmlns:a16="http://schemas.microsoft.com/office/drawing/2014/main" id="{C1E31EB5-43E4-4147-8612-49400EAE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138" y="5271928"/>
            <a:ext cx="73369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9ED4EDA-AD6D-4A70-9C66-F28B33044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63194"/>
            <a:ext cx="4024141" cy="1440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AAF4559-DDBB-4F42-9027-F354CDC59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961" y="1228104"/>
            <a:ext cx="1752289" cy="144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17C6CF0-3DAD-4268-9E11-8A057135E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0822" y="4641928"/>
            <a:ext cx="1795319" cy="1800000"/>
          </a:xfrm>
          <a:prstGeom prst="rect">
            <a:avLst/>
          </a:prstGeom>
        </p:spPr>
      </p:pic>
      <p:pic>
        <p:nvPicPr>
          <p:cNvPr id="1032" name="Picture 8" descr="raspbian-logo – Güven Şahin">
            <a:extLst>
              <a:ext uri="{FF2B5EF4-FFF2-40B4-BE49-F238E27FC236}">
                <a16:creationId xmlns:a16="http://schemas.microsoft.com/office/drawing/2014/main" id="{B57B4542-98A9-4014-88A3-DBB9C6F07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43" y="5357189"/>
            <a:ext cx="1279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armara Üniversitesi - Anlatsın">
            <a:extLst>
              <a:ext uri="{FF2B5EF4-FFF2-40B4-BE49-F238E27FC236}">
                <a16:creationId xmlns:a16="http://schemas.microsoft.com/office/drawing/2014/main" id="{5C0710DA-0E9D-4A12-B5D1-D823ECF0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483CFE2-33F8-467B-84D3-213FBDD0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3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İşletim Sisteminin Kurulumu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Rasbian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Raspberry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Pi için optimize edilmiş, bir Linux dağıtımı olan Debian‘ a dayalı özgür bir işletim sistemidir.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Bu işletim sistemi, Raspberry Pi için temel programların ve diğer programların çalışmasını sağlar.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‘SD Card Formatter’ programını ile işletim sisteminin yükleneceği SD Kart formatlanır.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‘Win32 Disk Imager’ programı ile web sitesinden yüklenen dosyayı SD Karta aktarılır.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Detaylı kurulum proje videosunda gösterilmiştir.</a:t>
            </a:r>
          </a:p>
          <a:p>
            <a:endParaRPr lang="tr-TR" dirty="0"/>
          </a:p>
        </p:txBody>
      </p:sp>
      <p:pic>
        <p:nvPicPr>
          <p:cNvPr id="4" name="Picture 4" descr="Marmara Üniversitesi - Anlatsın">
            <a:extLst>
              <a:ext uri="{FF2B5EF4-FFF2-40B4-BE49-F238E27FC236}">
                <a16:creationId xmlns:a16="http://schemas.microsoft.com/office/drawing/2014/main" id="{76B8190A-FF25-41AA-A6F1-B7AAB4DC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7E5FCD2-3197-4819-A7DB-D3AF22C6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4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68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7" name="AutoShape 2" descr="Vova | No Monthly Fee Mini Realtime GPS Car Tracker Locator GPRS ...">
            <a:extLst>
              <a:ext uri="{FF2B5EF4-FFF2-40B4-BE49-F238E27FC236}">
                <a16:creationId xmlns:a16="http://schemas.microsoft.com/office/drawing/2014/main" id="{2821B91B-8F91-4EA5-AFAC-97C234A4D2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181" y="5188387"/>
            <a:ext cx="6686659" cy="668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5" name="Unvan 1">
            <a:extLst>
              <a:ext uri="{FF2B5EF4-FFF2-40B4-BE49-F238E27FC236}">
                <a16:creationId xmlns:a16="http://schemas.microsoft.com/office/drawing/2014/main" id="{7B8FE70C-0328-408A-9593-757F91D30926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dirty="0"/>
              <a:t>Proje Donanım Bağlantıları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FF890685-C411-46E0-8669-6C745CA3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819" y="1035996"/>
            <a:ext cx="6120000" cy="5756017"/>
          </a:xfrm>
          <a:prstGeom prst="rect">
            <a:avLst/>
          </a:prstGeom>
        </p:spPr>
      </p:pic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E452FC06-061D-4395-8317-AF03F0F021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5</a:t>
            </a:fld>
            <a:r>
              <a:rPr lang="tr-TR"/>
              <a:t>/26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983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r-TR" dirty="0"/>
            </a:br>
            <a:r>
              <a:rPr lang="tr-TR" sz="2250" dirty="0" err="1"/>
              <a:t>Raspberry</a:t>
            </a:r>
            <a:r>
              <a:rPr lang="tr-TR" sz="2250" dirty="0"/>
              <a:t> Pi 2B </a:t>
            </a:r>
          </a:p>
        </p:txBody>
      </p:sp>
      <p:pic>
        <p:nvPicPr>
          <p:cNvPr id="2050" name="Picture 2" descr="Using Swift to control the Raspberry Pi GPIO pins and turn an LED on">
            <a:extLst>
              <a:ext uri="{FF2B5EF4-FFF2-40B4-BE49-F238E27FC236}">
                <a16:creationId xmlns:a16="http://schemas.microsoft.com/office/drawing/2014/main" id="{F3C7DDFB-7154-4DFA-90FC-346489AFD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6841"/>
            <a:ext cx="5400000" cy="47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EDBC748-F20C-442F-8648-064634A2334C}"/>
              </a:ext>
            </a:extLst>
          </p:cNvPr>
          <p:cNvSpPr/>
          <p:nvPr/>
        </p:nvSpPr>
        <p:spPr>
          <a:xfrm>
            <a:off x="5509845" y="1374093"/>
            <a:ext cx="3505201" cy="5028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b="1" dirty="0">
                <a:latin typeface="Times New Roman" pitchFamily="18" charset="0"/>
                <a:cs typeface="Times New Roman" pitchFamily="18" charset="0"/>
              </a:rPr>
              <a:t>Technical </a:t>
            </a:r>
            <a:r>
              <a:rPr lang="tr-TR" b="1" dirty="0" err="1">
                <a:latin typeface="Times New Roman" pitchFamily="18" charset="0"/>
                <a:cs typeface="Times New Roman" pitchFamily="18" charset="0"/>
              </a:rPr>
              <a:t>Specifications</a:t>
            </a:r>
            <a:r>
              <a:rPr lang="tr-TR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itchFamily="18" charset="0"/>
                <a:cs typeface="Times New Roman" pitchFamily="18" charset="0"/>
              </a:rPr>
              <a:t>Broadcom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BCM2837 Arm7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900MHz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Core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Processor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1GB RAM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40pin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extended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GPIO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4 x USB 2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ports</a:t>
            </a:r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pole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Stereo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Full size HDMI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CSI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camera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port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DSI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display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port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Micro SD port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Micro USB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power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source</a:t>
            </a:r>
            <a:endParaRPr lang="tr-T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3A5B49A7-7056-412B-8457-85D910F4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9F12269-9B87-47BF-85A4-28131BC9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6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98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50" dirty="0"/>
              <a:t>Karşılaştırma Tablosu</a:t>
            </a:r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CAECE21D-E005-4A41-B054-94BBFD760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289027"/>
              </p:ext>
            </p:extLst>
          </p:nvPr>
        </p:nvGraphicFramePr>
        <p:xfrm>
          <a:off x="342900" y="1850045"/>
          <a:ext cx="8458200" cy="40972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5049">
                  <a:extLst>
                    <a:ext uri="{9D8B030D-6E8A-4147-A177-3AD203B41FA5}">
                      <a16:colId xmlns:a16="http://schemas.microsoft.com/office/drawing/2014/main" val="677158108"/>
                    </a:ext>
                  </a:extLst>
                </a:gridCol>
                <a:gridCol w="1223159">
                  <a:extLst>
                    <a:ext uri="{9D8B030D-6E8A-4147-A177-3AD203B41FA5}">
                      <a16:colId xmlns:a16="http://schemas.microsoft.com/office/drawing/2014/main" val="3077700365"/>
                    </a:ext>
                  </a:extLst>
                </a:gridCol>
                <a:gridCol w="774865">
                  <a:extLst>
                    <a:ext uri="{9D8B030D-6E8A-4147-A177-3AD203B41FA5}">
                      <a16:colId xmlns:a16="http://schemas.microsoft.com/office/drawing/2014/main" val="3729785246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862161535"/>
                    </a:ext>
                  </a:extLst>
                </a:gridCol>
                <a:gridCol w="866899">
                  <a:extLst>
                    <a:ext uri="{9D8B030D-6E8A-4147-A177-3AD203B41FA5}">
                      <a16:colId xmlns:a16="http://schemas.microsoft.com/office/drawing/2014/main" val="3101375368"/>
                    </a:ext>
                  </a:extLst>
                </a:gridCol>
                <a:gridCol w="1187532">
                  <a:extLst>
                    <a:ext uri="{9D8B030D-6E8A-4147-A177-3AD203B41FA5}">
                      <a16:colId xmlns:a16="http://schemas.microsoft.com/office/drawing/2014/main" val="1457972877"/>
                    </a:ext>
                  </a:extLst>
                </a:gridCol>
                <a:gridCol w="855023">
                  <a:extLst>
                    <a:ext uri="{9D8B030D-6E8A-4147-A177-3AD203B41FA5}">
                      <a16:colId xmlns:a16="http://schemas.microsoft.com/office/drawing/2014/main" val="2207250153"/>
                    </a:ext>
                  </a:extLst>
                </a:gridCol>
                <a:gridCol w="961901">
                  <a:extLst>
                    <a:ext uri="{9D8B030D-6E8A-4147-A177-3AD203B41FA5}">
                      <a16:colId xmlns:a16="http://schemas.microsoft.com/office/drawing/2014/main" val="2894844943"/>
                    </a:ext>
                  </a:extLst>
                </a:gridCol>
              </a:tblGrid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Product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SoC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Speed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RAM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USB Ports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Ethernet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Wireless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 dirty="0">
                          <a:effectLst/>
                        </a:rPr>
                        <a:t>Bluetooth</a:t>
                      </a:r>
                      <a:endParaRPr lang="tr-TR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extLst>
                  <a:ext uri="{0D108BD9-81ED-4DB2-BD59-A6C34878D82A}">
                    <a16:rowId xmlns:a16="http://schemas.microsoft.com/office/drawing/2014/main" val="872083328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Raspberry Pi Model A+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700MHz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1738569177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Raspberry Pi Model B+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700MHz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3413750822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2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BCM2836/7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900MHz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2659331575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3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BCM2837A0/B0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1200MHz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4.1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2232191433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3 Model A+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BCM2837B0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1400MHz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4.2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1817334996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3 Model B+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BCM2837B0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1400MHz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4.2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8910" marB="0" anchor="ctr"/>
                </a:tc>
                <a:extLst>
                  <a:ext uri="{0D108BD9-81ED-4DB2-BD59-A6C34878D82A}">
                    <a16:rowId xmlns:a16="http://schemas.microsoft.com/office/drawing/2014/main" val="280093464"/>
                  </a:ext>
                </a:extLst>
              </a:tr>
              <a:tr h="377768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4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BCM2711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1500MHz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2xUSB2, 2xUSB3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5.0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509297784"/>
                  </a:ext>
                </a:extLst>
              </a:tr>
              <a:tr h="377768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4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BCM2711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1500MHz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2GB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2xUSB2, 2xUSB3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5.0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519062907"/>
                  </a:ext>
                </a:extLst>
              </a:tr>
              <a:tr h="377768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4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BCM2711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1500MHz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4GB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2xUSB2, 2xUSB3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5.0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1292437830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Raspberry Pi Zero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1000MHz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1825530280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Raspberry Pi Zero W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1000MHz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4.1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796811269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 dirty="0" err="1">
                          <a:effectLst/>
                        </a:rPr>
                        <a:t>Raspberry</a:t>
                      </a:r>
                      <a:r>
                        <a:rPr lang="tr-TR" sz="1100" u="none" strike="noStrike" dirty="0">
                          <a:effectLst/>
                        </a:rPr>
                        <a:t> Pi Zero WH</a:t>
                      </a:r>
                      <a:endParaRPr lang="tr-TR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1000MHz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4.1</a:t>
                      </a:r>
                      <a:endParaRPr lang="tr-TR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2186428438"/>
                  </a:ext>
                </a:extLst>
              </a:tr>
            </a:tbl>
          </a:graphicData>
        </a:graphic>
      </p:graphicFrame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81D99D93-D0BF-4760-AC46-9168D1495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366838"/>
            <a:ext cx="6352442" cy="321285"/>
          </a:xfrm>
        </p:spPr>
        <p:txBody>
          <a:bodyPr/>
          <a:lstStyle/>
          <a:p>
            <a:pPr marL="0" indent="0" algn="l" eaLnBrk="0" hangingPunct="0">
              <a:spcBef>
                <a:spcPct val="0"/>
              </a:spcBef>
              <a:buNone/>
            </a:pPr>
            <a:r>
              <a:rPr lang="tr-TR" sz="1800" b="1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Raspberry</a:t>
            </a:r>
            <a:r>
              <a:rPr lang="tr-TR" sz="1800" b="1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Pi Modelleri Arasındaki Farklar</a:t>
            </a:r>
          </a:p>
        </p:txBody>
      </p:sp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1B696772-BEFC-4DE5-8B09-EE1B54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73E12E9B-9559-44EA-8F8A-AC83E856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7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89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/>
              <a:t>HC-SR04 Ultrasonik Mesafe Sensörü </a:t>
            </a:r>
            <a:endParaRPr lang="tr-TR" sz="20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Güç Kaynağı _______________: +5V DC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Minimum akım _____________: &lt;2mA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Çalışma akımı ______________: 15mA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Çalışma frekansı ____________: 40 kHZ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Efektif Açı   ________________: &lt;15 derece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Mesafe ölçüm arası  __________: 2cm – 400cm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Hassasiyet  _________________: 0.3cm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Tetikleme girişi darbe genişliği _: 10uS</a:t>
            </a:r>
          </a:p>
          <a:p>
            <a:pPr marL="0" indent="0" fontAlgn="base">
              <a:buNone/>
            </a:pP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0768731-D3E6-45C5-A09C-E6E7C4A7F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487487"/>
            <a:ext cx="3295650" cy="4886325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66F27DC4-61D0-4B48-ACE4-C2AE38B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D70B8E32-A679-45F7-8FF8-4DCB1B21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8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1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HC-SR04 </a:t>
            </a:r>
            <a:r>
              <a:rPr lang="tr-TR" sz="2000" dirty="0" err="1"/>
              <a:t>Ultrasonik</a:t>
            </a:r>
            <a:r>
              <a:rPr lang="tr-TR" sz="2000" dirty="0"/>
              <a:t> Mesafe </a:t>
            </a:r>
            <a:r>
              <a:rPr lang="tr-TR" sz="2000" dirty="0" err="1"/>
              <a:t>Sensörü</a:t>
            </a:r>
            <a:r>
              <a:rPr lang="tr-TR" sz="2000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67" y="1366838"/>
            <a:ext cx="8954965" cy="5192712"/>
          </a:xfrm>
        </p:spPr>
        <p:txBody>
          <a:bodyPr>
            <a:noAutofit/>
          </a:bodyPr>
          <a:lstStyle/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Trigger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(tetikleme)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pininden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en az 10us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lik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5v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pulse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görderiliyor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.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Ultrasonik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verici (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Tx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) den 40KHz de 8 adet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pulse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gönderir ve ECHO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pinini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“H” a çeker. Gönderilen bu dalgalar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Ultrasonik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alıcı (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Rx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)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sensöre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ulaştığında ECHO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pini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“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L”‘a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düşürür. 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Ölçüm yaparken ECHO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pinin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“H” da kaldığı süre ölçülerek sesin havada yayılma hızına göre hesap yapılarak mesafe bulunur.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E689DBC-051B-4460-B2B9-7752EA9D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79" y="3853812"/>
            <a:ext cx="6539241" cy="2520000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F504B251-EE08-491C-B076-7C4EE14D3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1910110F-C2D6-4F5F-A4A9-589CB9B8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lang="zh-CN" altLang="en-US" smtClean="0"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9</a:t>
            </a:fld>
            <a:r>
              <a:rPr lang="tr-TR" altLang="zh-CN">
                <a:cs typeface="+mn-cs"/>
              </a:rPr>
              <a:t>/26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827876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34PPBG">
  <a:themeElements>
    <a:clrScheme name="办公助手主题颜色3">
      <a:dk1>
        <a:srgbClr val="3D3F41"/>
      </a:dk1>
      <a:lt1>
        <a:srgbClr val="FFFFFF"/>
      </a:lt1>
      <a:dk2>
        <a:srgbClr val="3D3F41"/>
      </a:dk2>
      <a:lt2>
        <a:srgbClr val="EEECE1"/>
      </a:lt2>
      <a:accent1>
        <a:srgbClr val="1E5BB4"/>
      </a:accent1>
      <a:accent2>
        <a:srgbClr val="2797B9"/>
      </a:accent2>
      <a:accent3>
        <a:srgbClr val="149E97"/>
      </a:accent3>
      <a:accent4>
        <a:srgbClr val="7C9D41"/>
      </a:accent4>
      <a:accent5>
        <a:srgbClr val="D37051"/>
      </a:accent5>
      <a:accent6>
        <a:srgbClr val="D2689D"/>
      </a:accent6>
      <a:hlink>
        <a:srgbClr val="FFC000"/>
      </a:hlink>
      <a:folHlink>
        <a:srgbClr val="AFB2B4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1171</Words>
  <Application>Microsoft Office PowerPoint</Application>
  <PresentationFormat>Ekran Gösterisi (4:3)</PresentationFormat>
  <Paragraphs>268</Paragraphs>
  <Slides>26</Slides>
  <Notes>15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Baskerville Old Face</vt:lpstr>
      <vt:lpstr>Calibri</vt:lpstr>
      <vt:lpstr>Calibri Light</vt:lpstr>
      <vt:lpstr>Times New Roman</vt:lpstr>
      <vt:lpstr>Wingdings</vt:lpstr>
      <vt:lpstr>幼圆</vt:lpstr>
      <vt:lpstr>A000120140530A34PPBG</vt:lpstr>
      <vt:lpstr>Raspberry Pi ile Kapı Güvenlik Sistemi</vt:lpstr>
      <vt:lpstr>Proje Amacı</vt:lpstr>
      <vt:lpstr>Proje Gereksinimleri</vt:lpstr>
      <vt:lpstr>İşletim Sisteminin Kurulumu</vt:lpstr>
      <vt:lpstr>PowerPoint Sunusu</vt:lpstr>
      <vt:lpstr> Raspberry Pi 2B </vt:lpstr>
      <vt:lpstr>Karşılaştırma Tablosu</vt:lpstr>
      <vt:lpstr>HC-SR04 Ultrasonik Mesafe Sensörü </vt:lpstr>
      <vt:lpstr>HC-SR04 Ultrasonik Mesafe Sensörü </vt:lpstr>
      <vt:lpstr>HC-SR04 Ultrasonik Mesafe Sensörü </vt:lpstr>
      <vt:lpstr>HP Pro Webcam (AU165AA)</vt:lpstr>
      <vt:lpstr>Sim800L Modülü </vt:lpstr>
      <vt:lpstr>Sim800L Modülü </vt:lpstr>
      <vt:lpstr>MMS AT Komutları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Servo Sistemlerde Kullanılan Endüstriyel Haberleşme Protokolleri</dc:title>
  <dc:creator>Bunyamin</dc:creator>
  <cp:lastModifiedBy>Bunyamin</cp:lastModifiedBy>
  <cp:revision>209</cp:revision>
  <dcterms:created xsi:type="dcterms:W3CDTF">2018-12-23T19:53:27Z</dcterms:created>
  <dcterms:modified xsi:type="dcterms:W3CDTF">2020-05-31T19:27:18Z</dcterms:modified>
</cp:coreProperties>
</file>